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80024"/>
    <a:srgbClr val="FF3300"/>
    <a:srgbClr val="70002D"/>
    <a:srgbClr val="3E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982F2A-CB8F-439C-B8BF-2A05504A4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8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2CA5-758A-4168-A065-8F910151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3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C8D9-4981-49CD-BF6E-7ABFEDCDF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2840-8C07-4375-90E2-DE02EE33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AFE5-4254-4425-965B-AE438235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65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0986-C41A-4586-889D-A5E282F2E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44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BF6C8-6F4C-4790-934F-E63EA2A46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8365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DDF2-9F98-4147-9C0E-D568A2D07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4167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AE25-836D-4121-BF06-BC808197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514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9E0D-E27D-4C6E-9B0F-BC67DA70A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6263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7398-0C7D-42B3-8E6B-916E00ED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2803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B615-6136-45AF-9316-610D349E9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0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2EB9-F8D4-4073-95EF-40F218DE4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2000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9891-6CE5-4918-A1EC-AFE76D46A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6886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3F88-FD0A-4A4C-A712-5A6ADECC1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6493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1012-5FFA-4D4B-AE96-569E64BBB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5675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008F-6578-4BF3-B92B-621187033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0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F6D8F-1AAB-4248-A001-41CC892AB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702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E9CE-F764-403D-A5D9-C48FB4B17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6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CB52-73EB-4C9F-AE3E-70DD74728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5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969D-D50A-4AFA-BEFB-2A2933A6B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C24A-A0E5-43F8-AA65-ED71E9063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69874-7AF2-46FA-810B-E817C210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7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3CBA-F175-4E77-A2CC-1B129C7F1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1807-EDE5-4940-AA7F-0BCEC3D7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BEF1BBC4-3F02-496A-BE48-569B3794D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54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F1D3760-7C5D-4D19-90E3-7C4221F35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550150" cy="2417763"/>
          </a:xfrm>
          <a:solidFill>
            <a:srgbClr val="FF9900">
              <a:alpha val="50000"/>
            </a:srgbClr>
          </a:solidFill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58002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ИССЛЕДОВАНИЕ ЭФФЕКТИВНОСТИ МЕТОДОВ СЖАТИЯ ФАКСИМИЛЬНОГО ИЗОБРАЖЕНИЯ МОДИФИЦИРОВАННЫМ КОДОМ ХАФФМАНА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330700" cy="58515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Техническая статья с иллюстрациями на французском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>
                <a:solidFill>
                  <a:srgbClr val="FF3300"/>
                </a:solidFill>
              </a:rPr>
              <a:t>Коэффициент</a:t>
            </a:r>
            <a:br>
              <a:rPr lang="ru-RU" sz="4000" smtClean="0">
                <a:solidFill>
                  <a:srgbClr val="FF3300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сжатия -18,231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476250"/>
            <a:ext cx="45656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259263" cy="55641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График с напечатанными подписями на французском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>
                <a:solidFill>
                  <a:srgbClr val="FF3300"/>
                </a:solidFill>
              </a:rPr>
              <a:t>Коэффициент сжатия – 20, 845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37832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609975" cy="57800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Плотный документ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>
                <a:solidFill>
                  <a:srgbClr val="FF3300"/>
                </a:solidFill>
              </a:rPr>
              <a:t>Коэффициент сжатия – 15,689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45593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970338" cy="57800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Рукописная записка белым по черному на английском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mtClean="0">
                <a:solidFill>
                  <a:srgbClr val="FF3300"/>
                </a:solidFill>
              </a:rPr>
              <a:t>Коэффициент</a:t>
            </a:r>
            <a:br>
              <a:rPr lang="ru-RU" smtClean="0">
                <a:solidFill>
                  <a:srgbClr val="FF3300"/>
                </a:solidFill>
              </a:rPr>
            </a:br>
            <a:r>
              <a:rPr lang="ru-RU" smtClean="0">
                <a:solidFill>
                  <a:srgbClr val="FF3300"/>
                </a:solidFill>
              </a:rPr>
              <a:t>сжатия – 12,406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44481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3744912" cy="352901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2"/>
                </a:solidFill>
              </a:rPr>
              <a:t>Зависимость алгоритма сжатия от языка – сравнительный анализ коэффициентов сжатия:</a:t>
            </a:r>
            <a:br>
              <a:rPr lang="ru-RU" sz="3200" smtClean="0">
                <a:solidFill>
                  <a:schemeClr val="bg2"/>
                </a:solidFill>
              </a:rPr>
            </a:br>
            <a:endParaRPr lang="ru-RU" sz="3200" smtClean="0">
              <a:solidFill>
                <a:schemeClr val="bg2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-4487863" y="4238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1263" name="Group 191"/>
          <p:cNvGraphicFramePr>
            <a:graphicFrameLocks noGrp="1"/>
          </p:cNvGraphicFramePr>
          <p:nvPr/>
        </p:nvGraphicFramePr>
        <p:xfrm>
          <a:off x="4427538" y="549275"/>
          <a:ext cx="4370387" cy="5903913"/>
        </p:xfrm>
        <a:graphic>
          <a:graphicData uri="http://schemas.openxmlformats.org/drawingml/2006/table">
            <a:tbl>
              <a:tblPr/>
              <a:tblGrid>
                <a:gridCol w="1879600"/>
                <a:gridCol w="2490787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сжатия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итальянский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корейский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32,169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голландский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арабский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коэффициент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сжатия по всем текстам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составляет: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21,24661538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495" name="Rectangle 190"/>
          <p:cNvSpPr>
            <a:spLocks noChangeArrowheads="1"/>
          </p:cNvSpPr>
          <p:nvPr/>
        </p:nvSpPr>
        <p:spPr bwMode="auto">
          <a:xfrm>
            <a:off x="179388" y="4321175"/>
            <a:ext cx="45005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Таким образом, мы получили, что код Хаффмана для большинства языков дает приблизительно одинаковый коэффициент сжатия в пределах от 19 до 21, исключение составляют арабский язык, для которого коэффициент сжатия – минимальный среди всех языков – 12,532, а также корейский язык, для которого коэффициент сжатия максимальный – 32,169.</a:t>
            </a:r>
            <a:endParaRPr lang="ru-RU" sz="1600" b="1">
              <a:solidFill>
                <a:srgbClr val="FF0000"/>
              </a:solidFill>
            </a:endParaRPr>
          </a:p>
          <a:p>
            <a:pPr indent="342900" eaLnBrk="0" hangingPunct="0"/>
            <a:endParaRPr lang="ru-RU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727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Обоснование полученных результатов:</a:t>
            </a:r>
            <a:br>
              <a:rPr lang="ru-RU" sz="4000" smtClean="0">
                <a:solidFill>
                  <a:schemeClr val="bg2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арабский язык:</a:t>
            </a:r>
            <a:br>
              <a:rPr lang="ru-RU" sz="4000" smtClean="0">
                <a:solidFill>
                  <a:srgbClr val="FF0000"/>
                </a:solidFill>
              </a:rPr>
            </a:b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19459" name="Rectangle 29"/>
          <p:cNvSpPr>
            <a:spLocks noChangeArrowheads="1"/>
          </p:cNvSpPr>
          <p:nvPr/>
        </p:nvSpPr>
        <p:spPr bwMode="auto">
          <a:xfrm>
            <a:off x="684213" y="2565400"/>
            <a:ext cx="3527425" cy="2376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Итого символов: 2775</a:t>
            </a:r>
          </a:p>
          <a:p>
            <a:pPr algn="ctr"/>
            <a:r>
              <a:rPr lang="ru-RU" sz="2000" b="1"/>
              <a:t>Итого символов в </a:t>
            </a:r>
          </a:p>
          <a:p>
            <a:pPr algn="ctr"/>
            <a:r>
              <a:rPr lang="ru-RU" sz="2000" b="1"/>
              <a:t>закодированном виде: 1434</a:t>
            </a:r>
          </a:p>
          <a:p>
            <a:pPr algn="ctr"/>
            <a:r>
              <a:rPr lang="ru-RU" sz="2000" b="1"/>
              <a:t>Ксж=2775/1434=1.935</a:t>
            </a:r>
          </a:p>
        </p:txBody>
      </p:sp>
      <p:pic>
        <p:nvPicPr>
          <p:cNvPr id="19460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60575"/>
            <a:ext cx="4681537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корейский язык: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4213" y="2565400"/>
            <a:ext cx="3527425" cy="2376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Итого символов: 1232</a:t>
            </a:r>
          </a:p>
          <a:p>
            <a:pPr algn="ctr"/>
            <a:r>
              <a:rPr lang="ru-RU" b="1"/>
              <a:t>Итого символов в </a:t>
            </a:r>
          </a:p>
          <a:p>
            <a:pPr algn="ctr"/>
            <a:r>
              <a:rPr lang="ru-RU" b="1"/>
              <a:t>закодированном виде: 412</a:t>
            </a:r>
          </a:p>
          <a:p>
            <a:pPr algn="ctr"/>
            <a:r>
              <a:rPr lang="ru-RU" b="1"/>
              <a:t>Ксж=1232/412=2.99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3195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русский язык: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84213" y="2565400"/>
            <a:ext cx="3527425" cy="2376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Итого символов: 640</a:t>
            </a:r>
          </a:p>
          <a:p>
            <a:pPr algn="ctr"/>
            <a:r>
              <a:rPr lang="ru-RU" b="1"/>
              <a:t>Итого символов в </a:t>
            </a:r>
          </a:p>
          <a:p>
            <a:pPr algn="ctr"/>
            <a:r>
              <a:rPr lang="ru-RU" b="1"/>
              <a:t>закодированном виде: 540</a:t>
            </a:r>
          </a:p>
          <a:p>
            <a:pPr algn="ctr"/>
            <a:r>
              <a:rPr lang="ru-RU" b="1"/>
              <a:t>Ксж=640/540=1.185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16113"/>
            <a:ext cx="460851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ВЫВОДЫ: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z="2400" b="1" smtClean="0"/>
              <a:t>При сжатии документов различных алфавитов мы получили, что хуже всего сжимается арабский текст и лучше всего корейский. Если анализировать коэффициенты сжатия по буквам для каждого из алфавитов, то получим, что некоторые буквы для арабского алфавита сжимаются достаточно хуже, чем буквы из корейского, однако, в обоих алфавитах есть буквы, которые плохо сжимаемы. Таким образом, проведя ряд исследований, мы приходим к выводу о том, что алгоритм сжатия Хаффмана не чувствителен к алфавиту и средний коэффициент сжатия для документов различного рода колеблется от 18 до 25.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Модифицированный код Хаффмана: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303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Попробуем предложить несколько модифицированный код Хаффмана, строя таблицы кодирования с учетом содержания самого документа. За основу построения кода возьмем бинарное  дерево Хаффмана.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7088" y="3284538"/>
            <a:ext cx="70580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/>
              <a:t>Для примера составления таблицы кодирования/декодирования возьмем небольшой фрагмент документа: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00113" y="4292600"/>
            <a:ext cx="3892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/>
              <a:t>W.4.4.10.3.811.1.13.1.881</a:t>
            </a:r>
          </a:p>
          <a:p>
            <a:pPr algn="ctr"/>
            <a:r>
              <a:rPr lang="ru-RU"/>
              <a:t>W.5.3.12.1.347.1.9.2.450.2.12.3.881</a:t>
            </a:r>
          </a:p>
          <a:p>
            <a:pPr algn="ctr"/>
            <a:r>
              <a:rPr lang="ru-RU"/>
              <a:t>W.5.3.360.2.8.2.449.2.14.2.881</a:t>
            </a:r>
          </a:p>
          <a:p>
            <a:pPr algn="ctr"/>
            <a:r>
              <a:rPr lang="ru-RU"/>
              <a:t>W.5.3.360.3.6.2.449.2.16.1.881</a:t>
            </a:r>
          </a:p>
          <a:p>
            <a:pPr algn="ctr"/>
            <a:r>
              <a:rPr lang="ru-RU"/>
              <a:t>W.5.3.362.1.6.1.449.2.17.1.881</a:t>
            </a:r>
          </a:p>
          <a:p>
            <a:pPr algn="ctr"/>
            <a:r>
              <a:rPr lang="ru-RU"/>
              <a:t>W.5.3.818.3.899</a:t>
            </a:r>
          </a:p>
          <a:p>
            <a:pPr algn="ctr"/>
            <a:r>
              <a:rPr lang="ru-RU"/>
              <a:t>W.5.3.817.3.900</a:t>
            </a:r>
          </a:p>
          <a:p>
            <a:pPr algn="ctr"/>
            <a:r>
              <a:rPr lang="ru-RU"/>
              <a:t>W.5.3.817.3.900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chemeClr val="bg2"/>
                </a:solidFill>
              </a:rPr>
              <a:t>Факсимильные аппараты прошлого и современная техника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581525"/>
            <a:ext cx="26765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00213"/>
            <a:ext cx="22669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5219700" y="2852738"/>
            <a:ext cx="1295400" cy="1223962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611981 h 21600"/>
              <a:gd name="T4" fmla="*/ 971550 w 21600"/>
              <a:gd name="T5" fmla="*/ 1223962 h 21600"/>
              <a:gd name="T6" fmla="*/ 1295400 w 21600"/>
              <a:gd name="T7" fmla="*/ 6119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943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179388" y="4573588"/>
            <a:ext cx="61928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Сегодня, когда современные технологии связи стремительно меняют одна другую, число компаний, использующих для связи факс, и общий объем передаваемых документов с помощью давно проверенной технологии ежегодно растет. Это связано с удобством, простотой и доступностью  данного вида передачи информации. </a:t>
            </a:r>
          </a:p>
        </p:txBody>
      </p:sp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36838"/>
            <a:ext cx="23034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0510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102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Составим таблицу для белых символов, для начала выпишем все белые символы: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White</a:t>
            </a:r>
            <a:r>
              <a:rPr lang="ru-RU" sz="2800" smtClean="0"/>
              <a:t>={4, 10, 811, 13, 881, 5, 12, 347, 9, 450, 12, 881, 5, 360, 8, 449, 14, 881, 5, 3, 360, 3, 6, 449, 16, 881, 5, 818, 5, 817, 5, 817}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Теперь выпишем неповторяющиеся белые символы и присвоим им вес 1, а также повторяющиеся символы, их вес будет определяться числом повторений, итак получим: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Теперь проделаем все пункты, описанные в алгоритме выше: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5538"/>
            <a:ext cx="8507413" cy="2541587"/>
          </a:xfrm>
          <a:noFill/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395663" y="3246438"/>
            <a:ext cx="235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Дерево Хаффмана: 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61499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Таким образом, таблица кодирования белых символов для данного фрагмента текста будет иметь вид:</a:t>
            </a:r>
          </a:p>
        </p:txBody>
      </p:sp>
      <p:graphicFrame>
        <p:nvGraphicFramePr>
          <p:cNvPr id="140517" name="Group 229"/>
          <p:cNvGraphicFramePr>
            <a:graphicFrameLocks noGrp="1"/>
          </p:cNvGraphicFramePr>
          <p:nvPr>
            <p:ph sz="half" idx="2"/>
          </p:nvPr>
        </p:nvGraphicFramePr>
        <p:xfrm>
          <a:off x="4859338" y="620713"/>
          <a:ext cx="4038600" cy="6035675"/>
        </p:xfrm>
        <a:graphic>
          <a:graphicData uri="http://schemas.openxmlformats.org/drawingml/2006/table">
            <a:tbl>
              <a:tblPr/>
              <a:tblGrid>
                <a:gridCol w="1274762"/>
                <a:gridCol w="2763838"/>
              </a:tblGrid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2303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Проделаем ту же операцию для оставшихся черных символов: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Black = {4, 3, 4, 1, 3, 1, 1, 2, 2, 3, 3, 2, 2, 2, 2, 3, 3, 2, 2, 1, 3, 1, 1, 2, 1}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Дерево Хаффмана: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3473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23850" y="5084763"/>
            <a:ext cx="86407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>
              <a:tabLst>
                <a:tab pos="2524125" algn="l"/>
              </a:tabLst>
            </a:pPr>
            <a:r>
              <a:rPr lang="ru-RU" sz="2800"/>
              <a:t>Таким образом, таблица кодирования черных символов для данного фрагмента текста будет иметь вид: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8" name="Group 48"/>
          <p:cNvGraphicFramePr>
            <a:graphicFrameLocks noGrp="1"/>
          </p:cNvGraphicFramePr>
          <p:nvPr>
            <p:ph/>
          </p:nvPr>
        </p:nvGraphicFramePr>
        <p:xfrm>
          <a:off x="468313" y="765175"/>
          <a:ext cx="1368425" cy="1439863"/>
        </p:xfrm>
        <a:graphic>
          <a:graphicData uri="http://schemas.openxmlformats.org/drawingml/2006/table">
            <a:tbl>
              <a:tblPr/>
              <a:tblGrid>
                <a:gridCol w="342900"/>
                <a:gridCol w="1025525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1" name="Rectangle 50"/>
          <p:cNvSpPr>
            <a:spLocks noChangeArrowheads="1"/>
          </p:cNvSpPr>
          <p:nvPr/>
        </p:nvSpPr>
        <p:spPr bwMode="auto">
          <a:xfrm>
            <a:off x="2124075" y="765175"/>
            <a:ext cx="66976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524125" algn="l"/>
              </a:tabLst>
            </a:pPr>
            <a:r>
              <a:rPr lang="ru-RU"/>
              <a:t>Как мы видим, получились одинаковые коды для белого и черного, чтобы избежать путаницы, будем передавать вместе с каждой строкой документа в качестве первого пикселя код белого – 1000000000000 или код черного – 00000000000001, тогда все последующие цвета будут чередоваться, и одинаковые коды для разных цветов не спутаются.</a:t>
            </a:r>
          </a:p>
        </p:txBody>
      </p:sp>
      <p:sp>
        <p:nvSpPr>
          <p:cNvPr id="28692" name="Rectangle 51"/>
          <p:cNvSpPr>
            <a:spLocks noChangeArrowheads="1"/>
          </p:cNvSpPr>
          <p:nvPr/>
        </p:nvSpPr>
        <p:spPr bwMode="auto">
          <a:xfrm>
            <a:off x="468313" y="3365500"/>
            <a:ext cx="77041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>
              <a:tabLst>
                <a:tab pos="2524125" algn="l"/>
              </a:tabLst>
            </a:pPr>
            <a:r>
              <a:rPr lang="ru-RU" sz="2400"/>
              <a:t>Коэффициент сжатия (с учетом добавленных в начало каждой строки двоичного кода белого, содержащего 13 символов):</a:t>
            </a:r>
          </a:p>
          <a:p>
            <a:pPr indent="342900" algn="ctr">
              <a:tabLst>
                <a:tab pos="2524125" algn="l"/>
              </a:tabLst>
            </a:pPr>
            <a:r>
              <a:rPr lang="ru-RU" sz="2400" b="1">
                <a:solidFill>
                  <a:srgbClr val="FF0000"/>
                </a:solidFill>
              </a:rPr>
              <a:t>Ксж=13824/279=49,6</a:t>
            </a:r>
          </a:p>
          <a:p>
            <a:pPr indent="342900" algn="ctr">
              <a:tabLst>
                <a:tab pos="2524125" algn="l"/>
              </a:tabLst>
            </a:pPr>
            <a:r>
              <a:rPr lang="ru-RU" sz="2400">
                <a:solidFill>
                  <a:srgbClr val="FF0000"/>
                </a:solidFill>
              </a:rPr>
              <a:t>Что гораздо больше коэффициента сжатия, полученного при использовании таблиц, разработанных Хаффманом.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259263" cy="9556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2"/>
                </a:solidFill>
              </a:rPr>
              <a:t>Дэвид Хаффман</a:t>
            </a:r>
            <a:br>
              <a:rPr lang="ru-RU" sz="2800" smtClean="0">
                <a:solidFill>
                  <a:schemeClr val="bg2"/>
                </a:solidFill>
              </a:rPr>
            </a:br>
            <a:r>
              <a:rPr lang="ru-RU" sz="2800" smtClean="0">
                <a:solidFill>
                  <a:schemeClr val="bg2"/>
                </a:solidFill>
              </a:rPr>
              <a:t>(09.03.1925-07.10.1999)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6958013" y="5795963"/>
            <a:ext cx="493712" cy="153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21145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23850" y="1484313"/>
            <a:ext cx="62642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2800">
              <a:solidFill>
                <a:schemeClr val="bg2"/>
              </a:solidFill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323850" y="1419225"/>
            <a:ext cx="84963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1600"/>
              <a:t> родился в 1925 году в штате Огайо (Ohio), США</a:t>
            </a:r>
          </a:p>
          <a:p>
            <a:pPr>
              <a:buFontTx/>
              <a:buChar char="-"/>
            </a:pPr>
            <a:r>
              <a:rPr lang="ru-RU" sz="1600"/>
              <a:t> получил степень бакалавра электротехники в государственном</a:t>
            </a:r>
          </a:p>
          <a:p>
            <a:r>
              <a:rPr lang="ru-RU" sz="1600"/>
              <a:t>  университете Огайо в возрасте 18 лет</a:t>
            </a:r>
          </a:p>
          <a:p>
            <a:r>
              <a:rPr lang="ru-RU" sz="1600"/>
              <a:t>- служил в армии офицером поддержки радара на эсминце</a:t>
            </a:r>
          </a:p>
          <a:p>
            <a:r>
              <a:rPr lang="ru-RU" sz="1600"/>
              <a:t>- получил степень магистра в университете Огайо</a:t>
            </a:r>
          </a:p>
          <a:p>
            <a:r>
              <a:rPr lang="ru-RU" sz="1600"/>
              <a:t>- получил степень доктора в Массачусетском Институте </a:t>
            </a:r>
          </a:p>
          <a:p>
            <a:r>
              <a:rPr lang="ru-RU" sz="1600"/>
              <a:t>  Технологий</a:t>
            </a:r>
          </a:p>
          <a:p>
            <a:r>
              <a:rPr lang="ru-RU" sz="1600"/>
              <a:t>- сделал важный вклад в электронике</a:t>
            </a:r>
          </a:p>
          <a:p>
            <a:r>
              <a:rPr lang="ru-RU" sz="1600"/>
              <a:t>- 1952 г. создал алгоритм префиксного кодирования </a:t>
            </a:r>
          </a:p>
          <a:p>
            <a:r>
              <a:rPr lang="ru-RU" sz="1600"/>
              <a:t>  с минимальной избыточностью (известный как алгоритм или код Хаффмана)</a:t>
            </a:r>
          </a:p>
          <a:p>
            <a:r>
              <a:rPr lang="ru-RU"/>
              <a:t>  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268538" y="3860800"/>
            <a:ext cx="65516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600"/>
              <a:t>- в 1974, будучи уже заслуженным профессором, подал в       отставку</a:t>
            </a:r>
          </a:p>
          <a:p>
            <a:r>
              <a:rPr lang="ru-RU" sz="1600"/>
              <a:t>- в 1999 получил медаль Ричарда Хэмминга от Института Инженеров Электричества и Электроники за исключительный вклад в Теорию Информации и медаль Louis E. Levy от Франклинского Института за докторскую диссертацию о последовательно переключающихся схемах, а также награды – </a:t>
            </a:r>
          </a:p>
          <a:p>
            <a:r>
              <a:rPr lang="ru-RU" sz="1600"/>
              <a:t>W. Wallace McDowell, от Компьютерного Сообщества IEEE, золотую юбилейную награду за технологические новшества от IEEE в 1998</a:t>
            </a:r>
          </a:p>
          <a:p>
            <a:r>
              <a:rPr lang="ru-RU" sz="1600"/>
              <a:t>- в октябре 1999 года, в возрасте 74 лет Дэвид Хаффман скончался от рака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68538" y="620713"/>
            <a:ext cx="48244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Эксперимент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11188" y="1916113"/>
            <a:ext cx="2520950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Программа 1-</a:t>
            </a:r>
          </a:p>
          <a:p>
            <a:pPr algn="ctr"/>
            <a:r>
              <a:rPr lang="ru-RU"/>
              <a:t>преобразовывает </a:t>
            </a:r>
          </a:p>
          <a:p>
            <a:pPr algn="ctr"/>
            <a:r>
              <a:rPr lang="ru-RU"/>
              <a:t>отсканированный</a:t>
            </a:r>
          </a:p>
          <a:p>
            <a:pPr algn="ctr"/>
            <a:r>
              <a:rPr lang="ru-RU"/>
              <a:t>документ в </a:t>
            </a:r>
          </a:p>
          <a:p>
            <a:pPr algn="ctr"/>
            <a:r>
              <a:rPr lang="ru-RU"/>
              <a:t>последовательность</a:t>
            </a:r>
          </a:p>
          <a:p>
            <a:pPr algn="ctr"/>
            <a:r>
              <a:rPr lang="ru-RU"/>
              <a:t>бит 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651500" y="1844675"/>
            <a:ext cx="3240088" cy="309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Программа 2 – </a:t>
            </a:r>
          </a:p>
          <a:p>
            <a:pPr algn="ctr"/>
            <a:r>
              <a:rPr lang="ru-RU"/>
              <a:t>преобразовывает</a:t>
            </a:r>
          </a:p>
          <a:p>
            <a:pPr algn="ctr"/>
            <a:r>
              <a:rPr lang="ru-RU"/>
              <a:t>ранее полученный</a:t>
            </a:r>
          </a:p>
          <a:p>
            <a:pPr algn="ctr"/>
            <a:r>
              <a:rPr lang="ru-RU"/>
              <a:t>документ в форму,</a:t>
            </a:r>
          </a:p>
          <a:p>
            <a:pPr algn="ctr"/>
            <a:r>
              <a:rPr lang="ru-RU"/>
              <a:t>удобную для сжатия,</a:t>
            </a:r>
          </a:p>
          <a:p>
            <a:pPr algn="ctr"/>
            <a:r>
              <a:rPr lang="ru-RU"/>
              <a:t>осуществляет сжатие, </a:t>
            </a:r>
          </a:p>
          <a:p>
            <a:pPr algn="ctr"/>
            <a:r>
              <a:rPr lang="ru-RU"/>
              <a:t>используя метод Хаффмана,</a:t>
            </a:r>
          </a:p>
          <a:p>
            <a:pPr algn="ctr"/>
            <a:r>
              <a:rPr lang="ru-RU"/>
              <a:t>и считает коэффициент</a:t>
            </a:r>
          </a:p>
          <a:p>
            <a:pPr algn="ctr"/>
            <a:r>
              <a:rPr lang="ru-RU"/>
              <a:t>сжатия </a:t>
            </a:r>
          </a:p>
          <a:p>
            <a:pPr algn="ctr"/>
            <a:endParaRPr lang="ru-RU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4572000" y="11969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 flipH="1">
            <a:off x="1979613" y="1557338"/>
            <a:ext cx="259238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4572000" y="1557338"/>
            <a:ext cx="28082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84763"/>
            <a:ext cx="29511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464661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14"/>
          <p:cNvSpPr>
            <a:spLocks noChangeShapeType="1"/>
          </p:cNvSpPr>
          <p:nvPr/>
        </p:nvSpPr>
        <p:spPr bwMode="auto">
          <a:xfrm flipH="1">
            <a:off x="3779838" y="2781300"/>
            <a:ext cx="18716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>
            <a:off x="7235825" y="49418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2"/>
                </a:solidFill>
              </a:rPr>
              <a:t>Документы, которые использовал Хаффман для анализа 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Типичное деловое письмо на английском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Рисунок электрической цепи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Печатная форма, заполненная на машинке на французском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Плотно напечатанный отчет на французском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Техническая статья с иллюстрациями на французском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График с напечатанными подписями на французском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Плотный документ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Рукописная записка белым по черному на английском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3683000" cy="46275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Типичное деловое письмо на английском</a:t>
            </a:r>
            <a:br>
              <a:rPr lang="ru-RU" sz="4000" smtClean="0">
                <a:solidFill>
                  <a:schemeClr val="bg2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Коэффициент</a:t>
            </a:r>
            <a:br>
              <a:rPr lang="ru-RU" sz="4000" smtClean="0">
                <a:solidFill>
                  <a:srgbClr val="FF3300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сжатия – 42,646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9275"/>
            <a:ext cx="47783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475163" cy="5203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Рисунок электрической цепи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>
                <a:solidFill>
                  <a:srgbClr val="FF3300"/>
                </a:solidFill>
              </a:rPr>
              <a:t>Коэффициент</a:t>
            </a:r>
            <a:br>
              <a:rPr lang="ru-RU" sz="4000" smtClean="0">
                <a:solidFill>
                  <a:srgbClr val="FF3300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сжатия – 22,819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040187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4186237" cy="49879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Печатная форма, заполненная на машинке на французском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>
                <a:solidFill>
                  <a:srgbClr val="FF3300"/>
                </a:solidFill>
              </a:rPr>
              <a:t>Коэффициент сжатия – 18,218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5021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4114800" cy="51323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2"/>
                </a:solidFill>
              </a:rPr>
              <a:t>Плотно напечатанный отчет на французском</a:t>
            </a:r>
            <a:br>
              <a:rPr lang="ru-RU" sz="4000" smtClean="0">
                <a:solidFill>
                  <a:schemeClr val="bg2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Коэффициент</a:t>
            </a:r>
            <a:br>
              <a:rPr lang="ru-RU" sz="4000" smtClean="0">
                <a:solidFill>
                  <a:srgbClr val="FF3300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сжатия – 24,125</a:t>
            </a:r>
            <a:r>
              <a:rPr lang="ru-RU" smtClean="0"/>
              <a:t>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6250"/>
            <a:ext cx="485933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156</TotalTime>
  <Words>999</Words>
  <Application>Microsoft Office PowerPoint</Application>
  <PresentationFormat>Экран (4:3)</PresentationFormat>
  <Paragraphs>184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Wingdings</vt:lpstr>
      <vt:lpstr>Calibri</vt:lpstr>
      <vt:lpstr>Arial Black</vt:lpstr>
      <vt:lpstr>Times New Roman</vt:lpstr>
      <vt:lpstr>Пиксел</vt:lpstr>
      <vt:lpstr>План</vt:lpstr>
      <vt:lpstr>ИССЛЕДОВАНИЕ ЭФФЕКТИВНОСТИ МЕТОДОВ СЖАТИЯ ФАКСИМИЛЬНОГО ИЗОБРАЖЕНИЯ МОДИФИЦИРОВАННЫМ КОДОМ ХАФФМАНА</vt:lpstr>
      <vt:lpstr>Факсимильные аппараты прошлого и современная техника </vt:lpstr>
      <vt:lpstr>Дэвид Хаффман (09.03.1925-07.10.1999)</vt:lpstr>
      <vt:lpstr>Презентация PowerPoint</vt:lpstr>
      <vt:lpstr>Документы, которые использовал Хаффман для анализа :</vt:lpstr>
      <vt:lpstr>Типичное деловое письмо на английском Коэффициент сжатия – 42,646</vt:lpstr>
      <vt:lpstr>Рисунок электрической цепи  Коэффициент сжатия – 22,819</vt:lpstr>
      <vt:lpstr>Печатная форма, заполненная на машинке на французском  Коэффициент сжатия – 18,218</vt:lpstr>
      <vt:lpstr>Плотно напечатанный отчет на французском Коэффициент сжатия – 24,125 </vt:lpstr>
      <vt:lpstr>Техническая статья с иллюстрациями на французском  Коэффициент сжатия -18,231</vt:lpstr>
      <vt:lpstr>График с напечатанными подписями на французском Коэффициент сжатия – 20, 845</vt:lpstr>
      <vt:lpstr>Плотный документ  Коэффициент сжатия – 15,689</vt:lpstr>
      <vt:lpstr>Рукописная записка белым по черному на английском  Коэффициент сжатия – 12,406</vt:lpstr>
      <vt:lpstr>Зависимость алгоритма сжатия от языка – сравнительный анализ коэффициентов сжатия: </vt:lpstr>
      <vt:lpstr>Обоснование полученных результатов: арабский язык: </vt:lpstr>
      <vt:lpstr>корейский язык:</vt:lpstr>
      <vt:lpstr>русский язык:</vt:lpstr>
      <vt:lpstr>ВЫВОДЫ:</vt:lpstr>
      <vt:lpstr>Модифицированный код Хаффмана: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bonch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ЭФФЕКТИВНОСТИ МЕТОДОВ СЖАТИЯ ФАКСИМИЛЬНОГО ИЗОБРАЖЕНИЯ МОДИФИЦИРОВАННЫМ КОДОМ ХАФФМАНА</dc:title>
  <dc:creator>Masha</dc:creator>
  <cp:lastModifiedBy>RePack by Diakov</cp:lastModifiedBy>
  <cp:revision>6</cp:revision>
  <dcterms:created xsi:type="dcterms:W3CDTF">2010-02-02T16:36:00Z</dcterms:created>
  <dcterms:modified xsi:type="dcterms:W3CDTF">2017-03-28T16:29:16Z</dcterms:modified>
</cp:coreProperties>
</file>